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25"/>
  </p:notesMasterIdLst>
  <p:sldIdLst>
    <p:sldId id="256" r:id="rId2"/>
    <p:sldId id="257" r:id="rId3"/>
    <p:sldId id="277" r:id="rId4"/>
    <p:sldId id="278" r:id="rId5"/>
    <p:sldId id="258" r:id="rId6"/>
    <p:sldId id="267" r:id="rId7"/>
    <p:sldId id="268" r:id="rId8"/>
    <p:sldId id="259" r:id="rId9"/>
    <p:sldId id="260" r:id="rId10"/>
    <p:sldId id="261" r:id="rId11"/>
    <p:sldId id="262" r:id="rId12"/>
    <p:sldId id="269" r:id="rId13"/>
    <p:sldId id="263" r:id="rId14"/>
    <p:sldId id="271" r:id="rId15"/>
    <p:sldId id="272" r:id="rId16"/>
    <p:sldId id="273" r:id="rId17"/>
    <p:sldId id="274" r:id="rId18"/>
    <p:sldId id="275" r:id="rId19"/>
    <p:sldId id="276" r:id="rId20"/>
    <p:sldId id="264" r:id="rId21"/>
    <p:sldId id="270" r:id="rId22"/>
    <p:sldId id="265" r:id="rId23"/>
    <p:sldId id="26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27D913-7D01-489B-B5F3-2A62E612CE79}" type="datetimeFigureOut">
              <a:rPr lang="en-US"/>
              <a:t>10/5/2015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EC2CE5-93C5-4B32-A414-5C0120F20599}" type="slidenum">
              <a:rPr lang="en-US"/>
              <a:t>‹#›</a:t>
            </a:fld>
            <a:endParaRPr lang="en-US"/>
          </a:p>
        </p:txBody>
      </p:sp>
    </p:spTree>
    <p:extLst>
      <p:ext uri="{BB962C8B-B14F-4D97-AF65-F5344CB8AC3E}">
        <p14:creationId xmlns:p14="http://schemas.microsoft.com/office/powerpoint/2010/main" val="3705737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a:t>
            </a:fld>
            <a:endParaRPr lang="en-US"/>
          </a:p>
        </p:txBody>
      </p:sp>
    </p:spTree>
    <p:extLst>
      <p:ext uri="{BB962C8B-B14F-4D97-AF65-F5344CB8AC3E}">
        <p14:creationId xmlns:p14="http://schemas.microsoft.com/office/powerpoint/2010/main" val="2823050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12</a:t>
            </a:fld>
            <a:endParaRPr lang="en-US"/>
          </a:p>
        </p:txBody>
      </p:sp>
    </p:spTree>
    <p:extLst>
      <p:ext uri="{BB962C8B-B14F-4D97-AF65-F5344CB8AC3E}">
        <p14:creationId xmlns:p14="http://schemas.microsoft.com/office/powerpoint/2010/main" val="60515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13</a:t>
            </a:fld>
            <a:endParaRPr lang="en-US"/>
          </a:p>
        </p:txBody>
      </p:sp>
    </p:spTree>
    <p:extLst>
      <p:ext uri="{BB962C8B-B14F-4D97-AF65-F5344CB8AC3E}">
        <p14:creationId xmlns:p14="http://schemas.microsoft.com/office/powerpoint/2010/main" val="2321531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14</a:t>
            </a:fld>
            <a:endParaRPr lang="en-US"/>
          </a:p>
        </p:txBody>
      </p:sp>
    </p:spTree>
    <p:extLst>
      <p:ext uri="{BB962C8B-B14F-4D97-AF65-F5344CB8AC3E}">
        <p14:creationId xmlns:p14="http://schemas.microsoft.com/office/powerpoint/2010/main" val="1092859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15</a:t>
            </a:fld>
            <a:endParaRPr lang="en-US"/>
          </a:p>
        </p:txBody>
      </p:sp>
    </p:spTree>
    <p:extLst>
      <p:ext uri="{BB962C8B-B14F-4D97-AF65-F5344CB8AC3E}">
        <p14:creationId xmlns:p14="http://schemas.microsoft.com/office/powerpoint/2010/main" val="3202838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16</a:t>
            </a:fld>
            <a:endParaRPr lang="en-US"/>
          </a:p>
        </p:txBody>
      </p:sp>
    </p:spTree>
    <p:extLst>
      <p:ext uri="{BB962C8B-B14F-4D97-AF65-F5344CB8AC3E}">
        <p14:creationId xmlns:p14="http://schemas.microsoft.com/office/powerpoint/2010/main" val="100203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17</a:t>
            </a:fld>
            <a:endParaRPr lang="en-US"/>
          </a:p>
        </p:txBody>
      </p:sp>
    </p:spTree>
    <p:extLst>
      <p:ext uri="{BB962C8B-B14F-4D97-AF65-F5344CB8AC3E}">
        <p14:creationId xmlns:p14="http://schemas.microsoft.com/office/powerpoint/2010/main" val="1995661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18</a:t>
            </a:fld>
            <a:endParaRPr lang="en-US"/>
          </a:p>
        </p:txBody>
      </p:sp>
    </p:spTree>
    <p:extLst>
      <p:ext uri="{BB962C8B-B14F-4D97-AF65-F5344CB8AC3E}">
        <p14:creationId xmlns:p14="http://schemas.microsoft.com/office/powerpoint/2010/main" val="509567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19</a:t>
            </a:fld>
            <a:endParaRPr lang="en-US"/>
          </a:p>
        </p:txBody>
      </p:sp>
    </p:spTree>
    <p:extLst>
      <p:ext uri="{BB962C8B-B14F-4D97-AF65-F5344CB8AC3E}">
        <p14:creationId xmlns:p14="http://schemas.microsoft.com/office/powerpoint/2010/main" val="1414780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20</a:t>
            </a:fld>
            <a:endParaRPr lang="en-US"/>
          </a:p>
        </p:txBody>
      </p:sp>
    </p:spTree>
    <p:extLst>
      <p:ext uri="{BB962C8B-B14F-4D97-AF65-F5344CB8AC3E}">
        <p14:creationId xmlns:p14="http://schemas.microsoft.com/office/powerpoint/2010/main" val="33653766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21</a:t>
            </a:fld>
            <a:endParaRPr lang="en-US"/>
          </a:p>
        </p:txBody>
      </p:sp>
    </p:spTree>
    <p:extLst>
      <p:ext uri="{BB962C8B-B14F-4D97-AF65-F5344CB8AC3E}">
        <p14:creationId xmlns:p14="http://schemas.microsoft.com/office/powerpoint/2010/main" val="257841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2</a:t>
            </a:fld>
            <a:endParaRPr lang="en-US"/>
          </a:p>
        </p:txBody>
      </p:sp>
    </p:spTree>
    <p:extLst>
      <p:ext uri="{BB962C8B-B14F-4D97-AF65-F5344CB8AC3E}">
        <p14:creationId xmlns:p14="http://schemas.microsoft.com/office/powerpoint/2010/main" val="2694584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22</a:t>
            </a:fld>
            <a:endParaRPr lang="en-US"/>
          </a:p>
        </p:txBody>
      </p:sp>
    </p:spTree>
    <p:extLst>
      <p:ext uri="{BB962C8B-B14F-4D97-AF65-F5344CB8AC3E}">
        <p14:creationId xmlns:p14="http://schemas.microsoft.com/office/powerpoint/2010/main" val="389834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23</a:t>
            </a:fld>
            <a:endParaRPr lang="en-US"/>
          </a:p>
        </p:txBody>
      </p:sp>
    </p:spTree>
    <p:extLst>
      <p:ext uri="{BB962C8B-B14F-4D97-AF65-F5344CB8AC3E}">
        <p14:creationId xmlns:p14="http://schemas.microsoft.com/office/powerpoint/2010/main" val="3187963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5</a:t>
            </a:fld>
            <a:endParaRPr lang="en-US"/>
          </a:p>
        </p:txBody>
      </p:sp>
    </p:spTree>
    <p:extLst>
      <p:ext uri="{BB962C8B-B14F-4D97-AF65-F5344CB8AC3E}">
        <p14:creationId xmlns:p14="http://schemas.microsoft.com/office/powerpoint/2010/main" val="686317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6</a:t>
            </a:fld>
            <a:endParaRPr lang="en-US"/>
          </a:p>
        </p:txBody>
      </p:sp>
    </p:spTree>
    <p:extLst>
      <p:ext uri="{BB962C8B-B14F-4D97-AF65-F5344CB8AC3E}">
        <p14:creationId xmlns:p14="http://schemas.microsoft.com/office/powerpoint/2010/main" val="3933731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7</a:t>
            </a:fld>
            <a:endParaRPr lang="en-US"/>
          </a:p>
        </p:txBody>
      </p:sp>
    </p:spTree>
    <p:extLst>
      <p:ext uri="{BB962C8B-B14F-4D97-AF65-F5344CB8AC3E}">
        <p14:creationId xmlns:p14="http://schemas.microsoft.com/office/powerpoint/2010/main" val="2136251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8</a:t>
            </a:fld>
            <a:endParaRPr lang="en-US"/>
          </a:p>
        </p:txBody>
      </p:sp>
    </p:spTree>
    <p:extLst>
      <p:ext uri="{BB962C8B-B14F-4D97-AF65-F5344CB8AC3E}">
        <p14:creationId xmlns:p14="http://schemas.microsoft.com/office/powerpoint/2010/main" val="2774396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9</a:t>
            </a:fld>
            <a:endParaRPr lang="en-US"/>
          </a:p>
        </p:txBody>
      </p:sp>
    </p:spTree>
    <p:extLst>
      <p:ext uri="{BB962C8B-B14F-4D97-AF65-F5344CB8AC3E}">
        <p14:creationId xmlns:p14="http://schemas.microsoft.com/office/powerpoint/2010/main" val="1895247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10</a:t>
            </a:fld>
            <a:endParaRPr lang="en-US"/>
          </a:p>
        </p:txBody>
      </p:sp>
    </p:spTree>
    <p:extLst>
      <p:ext uri="{BB962C8B-B14F-4D97-AF65-F5344CB8AC3E}">
        <p14:creationId xmlns:p14="http://schemas.microsoft.com/office/powerpoint/2010/main" val="2700986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EC2CE5-93C5-4B32-A414-5C0120F20599}" type="slidenum">
              <a:rPr lang="en-US"/>
              <a:t>11</a:t>
            </a:fld>
            <a:endParaRPr lang="en-US"/>
          </a:p>
        </p:txBody>
      </p:sp>
    </p:spTree>
    <p:extLst>
      <p:ext uri="{BB962C8B-B14F-4D97-AF65-F5344CB8AC3E}">
        <p14:creationId xmlns:p14="http://schemas.microsoft.com/office/powerpoint/2010/main" val="187268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8418195" y="0"/>
            <a:ext cx="73152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6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7" name="Rectangle 6"/>
          <p:cNvSpPr/>
          <p:nvPr/>
        </p:nvSpPr>
        <p:spPr>
          <a:xfrm>
            <a:off x="0" y="0"/>
            <a:ext cx="3429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D699FB08-23F4-C944-8695-D629D3B6693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4070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99FB08-23F4-C944-8695-D629D3B6693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69406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99FB08-23F4-C944-8695-D629D3B6693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218593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99FB08-23F4-C944-8695-D629D3B6693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220411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dirty="0"/>
              <a:t>Click to edit Master title style</a:t>
            </a:r>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D699FB08-23F4-C944-8695-D629D3B6693E}"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B6C716-A255-8144-96CF-FD84CF1ED299}" type="slidenum">
              <a:rPr lang="en-US" smtClean="0"/>
              <a:t>‹#›</a:t>
            </a:fld>
            <a:endParaRPr lang="en-US"/>
          </a:p>
        </p:txBody>
      </p:sp>
      <p:sp>
        <p:nvSpPr>
          <p:cNvPr id="7" name="Rectangle 6"/>
          <p:cNvSpPr/>
          <p:nvPr/>
        </p:nvSpPr>
        <p:spPr>
          <a:xfrm>
            <a:off x="0" y="0"/>
            <a:ext cx="3429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810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699FB08-23F4-C944-8695-D629D3B6693E}"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2659149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1">
                    <a:lumMod val="65000"/>
                  </a:schemeClr>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spcBef>
                <a:spcPts val="0"/>
              </a:spcBef>
              <a:buFontTx/>
              <a:buNone/>
              <a:defRPr sz="1800">
                <a:solidFill>
                  <a:schemeClr val="tx1">
                    <a:lumMod val="65000"/>
                  </a:schemeClr>
                </a:solidFill>
              </a:defRPr>
            </a:lvl1pPr>
          </a:lstStyle>
          <a:p>
            <a:pPr lvl="0"/>
            <a:r>
              <a:rPr lang="en-US" dirty="0"/>
              <a:t>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699FB08-23F4-C944-8695-D629D3B6693E}" type="datetimeFigureOut">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90426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D699FB08-23F4-C944-8695-D629D3B6693E}"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893235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9FB08-23F4-C944-8695-D629D3B6693E}" type="datetimeFigureOut">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78221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dirty="0"/>
              <a:t>Click to edit Master title style</a:t>
            </a:r>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D699FB08-23F4-C944-8695-D629D3B6693E}"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133515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0" y="1"/>
            <a:ext cx="846963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D699FB08-23F4-C944-8695-D629D3B6693E}"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B6C716-A255-8144-96CF-FD84CF1ED299}" type="slidenum">
              <a:rPr lang="en-US" smtClean="0"/>
              <a:t>‹#›</a:t>
            </a:fld>
            <a:endParaRPr lang="en-US"/>
          </a:p>
        </p:txBody>
      </p:sp>
    </p:spTree>
    <p:extLst>
      <p:ext uri="{BB962C8B-B14F-4D97-AF65-F5344CB8AC3E}">
        <p14:creationId xmlns:p14="http://schemas.microsoft.com/office/powerpoint/2010/main" val="254345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rgbClr val="969696"/>
                </a:solidFill>
              </a:defRPr>
            </a:lvl1pPr>
          </a:lstStyle>
          <a:p>
            <a:fld id="{D699FB08-23F4-C944-8695-D629D3B6693E}" type="datetimeFigureOut">
              <a:rPr lang="en-US" smtClean="0"/>
              <a:t>10/5/2015</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1">
                    <a:lumMod val="65000"/>
                  </a:schemeClr>
                </a:solidFill>
              </a:defRPr>
            </a:lvl1pPr>
          </a:lstStyle>
          <a:p>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rgbClr val="777777"/>
                </a:solidFill>
              </a:defRPr>
            </a:lvl1pPr>
          </a:lstStyle>
          <a:p>
            <a:fld id="{64B6C716-A255-8144-96CF-FD84CF1ED299}" type="slidenum">
              <a:rPr lang="en-US" smtClean="0"/>
              <a:t>‹#›</a:t>
            </a:fld>
            <a:endParaRPr lang="en-US"/>
          </a:p>
        </p:txBody>
      </p:sp>
    </p:spTree>
    <p:extLst>
      <p:ext uri="{BB962C8B-B14F-4D97-AF65-F5344CB8AC3E}">
        <p14:creationId xmlns:p14="http://schemas.microsoft.com/office/powerpoint/2010/main" val="634926776"/>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rafrey@millikin.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mpcook@millikin.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t signal.jpg"/>
          <p:cNvPicPr>
            <a:picLocks noChangeAspect="1"/>
          </p:cNvPicPr>
          <p:nvPr/>
        </p:nvPicPr>
        <p:blipFill>
          <a:blip r:embed="rId3"/>
          <a:stretch>
            <a:fillRect/>
          </a:stretch>
        </p:blipFill>
        <p:spPr>
          <a:xfrm>
            <a:off x="3694928" y="17174"/>
            <a:ext cx="4723585" cy="6844001"/>
          </a:xfrm>
          <a:prstGeom prst="rect">
            <a:avLst/>
          </a:prstGeom>
        </p:spPr>
      </p:pic>
      <p:sp>
        <p:nvSpPr>
          <p:cNvPr id="2" name="Title 1"/>
          <p:cNvSpPr>
            <a:spLocks noGrp="1"/>
          </p:cNvSpPr>
          <p:nvPr>
            <p:ph type="ctrTitle"/>
          </p:nvPr>
        </p:nvSpPr>
        <p:spPr>
          <a:xfrm>
            <a:off x="429083" y="5245027"/>
            <a:ext cx="7772400" cy="1470025"/>
          </a:xfrm>
        </p:spPr>
        <p:txBody>
          <a:bodyPr>
            <a:normAutofit fontScale="90000"/>
          </a:bodyPr>
          <a:lstStyle/>
          <a:p>
            <a:r>
              <a:rPr lang="en-US" sz="4800" dirty="0" smtClean="0">
                <a:solidFill>
                  <a:srgbClr val="A5A5A5"/>
                </a:solidFill>
              </a:rPr>
              <a:t>Batman and the Hero Complex: Learning by Conducting Psychoanalysis of Literature and Life</a:t>
            </a:r>
            <a:endParaRPr lang="en-US" sz="4800" dirty="0">
              <a:solidFill>
                <a:srgbClr val="A5A5A5"/>
              </a:solidFill>
            </a:endParaRPr>
          </a:p>
        </p:txBody>
      </p:sp>
      <p:sp>
        <p:nvSpPr>
          <p:cNvPr id="3" name="Subtitle 2"/>
          <p:cNvSpPr>
            <a:spLocks noGrp="1"/>
          </p:cNvSpPr>
          <p:nvPr>
            <p:ph type="subTitle" idx="1"/>
          </p:nvPr>
        </p:nvSpPr>
        <p:spPr>
          <a:xfrm>
            <a:off x="428625" y="134938"/>
            <a:ext cx="4258932" cy="1692275"/>
          </a:xfrm>
        </p:spPr>
        <p:txBody>
          <a:bodyPr/>
          <a:lstStyle/>
          <a:p>
            <a:r>
              <a:rPr lang="en-US" dirty="0" smtClean="0"/>
              <a:t>Ryle Frey, Millikin University</a:t>
            </a:r>
          </a:p>
          <a:p>
            <a:r>
              <a:rPr lang="en-US" dirty="0" smtClean="0"/>
              <a:t>Dr. Michael Cook, Millikin University</a:t>
            </a:r>
            <a:endParaRPr lang="en-US" dirty="0"/>
          </a:p>
        </p:txBody>
      </p:sp>
    </p:spTree>
    <p:extLst>
      <p:ext uri="{BB962C8B-B14F-4D97-AF65-F5344CB8AC3E}">
        <p14:creationId xmlns:p14="http://schemas.microsoft.com/office/powerpoint/2010/main" val="1103419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Texts</a:t>
            </a:r>
            <a:endParaRPr lang="en-US" dirty="0"/>
          </a:p>
        </p:txBody>
      </p:sp>
      <p:sp>
        <p:nvSpPr>
          <p:cNvPr id="3" name="Content Placeholder 2"/>
          <p:cNvSpPr>
            <a:spLocks noGrp="1"/>
          </p:cNvSpPr>
          <p:nvPr>
            <p:ph idx="1"/>
          </p:nvPr>
        </p:nvSpPr>
        <p:spPr/>
        <p:txBody>
          <a:bodyPr>
            <a:normAutofit/>
          </a:bodyPr>
          <a:lstStyle/>
          <a:p>
            <a:r>
              <a:rPr lang="en-US" i="1" dirty="0" smtClean="0"/>
              <a:t>Batman: Year One</a:t>
            </a:r>
          </a:p>
          <a:p>
            <a:pPr lvl="1"/>
            <a:r>
              <a:rPr lang="en-US" dirty="0" smtClean="0"/>
              <a:t>Account of the beginnings of Batman, as he struggled with who he was and how to help his city</a:t>
            </a:r>
          </a:p>
          <a:p>
            <a:pPr lvl="1"/>
            <a:r>
              <a:rPr lang="en-US" dirty="0" smtClean="0"/>
              <a:t>Our Characters: Batman and Jim Gordon</a:t>
            </a:r>
          </a:p>
          <a:p>
            <a:r>
              <a:rPr lang="en-US" i="1" dirty="0" smtClean="0"/>
              <a:t>Macbeth</a:t>
            </a:r>
          </a:p>
          <a:p>
            <a:pPr lvl="1"/>
            <a:r>
              <a:rPr lang="en-US" dirty="0" smtClean="0"/>
              <a:t>Often taught; unique perspective of hero</a:t>
            </a:r>
          </a:p>
          <a:p>
            <a:pPr lvl="1"/>
            <a:r>
              <a:rPr lang="en-US" dirty="0" smtClean="0"/>
              <a:t>Our Characters: Macbeth and Lady Macbeth</a:t>
            </a:r>
          </a:p>
          <a:p>
            <a:r>
              <a:rPr lang="en-US" i="1" dirty="0" smtClean="0"/>
              <a:t>The Hunger Games</a:t>
            </a:r>
          </a:p>
          <a:p>
            <a:pPr lvl="1"/>
            <a:r>
              <a:rPr lang="en-US" dirty="0" smtClean="0"/>
              <a:t>Popular contemporary hero text; female protagonist</a:t>
            </a:r>
          </a:p>
          <a:p>
            <a:pPr lvl="1"/>
            <a:r>
              <a:rPr lang="en-US" dirty="0" smtClean="0"/>
              <a:t>Our Characters: </a:t>
            </a:r>
            <a:r>
              <a:rPr lang="en-US" dirty="0" err="1" smtClean="0"/>
              <a:t>Katniss</a:t>
            </a:r>
            <a:r>
              <a:rPr lang="en-US" dirty="0" smtClean="0"/>
              <a:t> </a:t>
            </a:r>
            <a:r>
              <a:rPr lang="en-US" dirty="0" err="1" smtClean="0"/>
              <a:t>Everdeen</a:t>
            </a:r>
            <a:r>
              <a:rPr lang="en-US" dirty="0" smtClean="0"/>
              <a:t> and Cato</a:t>
            </a:r>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4919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Begin Reading</a:t>
            </a:r>
            <a:endParaRPr lang="en-US" dirty="0"/>
          </a:p>
        </p:txBody>
      </p:sp>
      <p:sp>
        <p:nvSpPr>
          <p:cNvPr id="3" name="Content Placeholder 2"/>
          <p:cNvSpPr>
            <a:spLocks noGrp="1"/>
          </p:cNvSpPr>
          <p:nvPr>
            <p:ph idx="1"/>
          </p:nvPr>
        </p:nvSpPr>
        <p:spPr/>
        <p:txBody>
          <a:bodyPr/>
          <a:lstStyle/>
          <a:p>
            <a:r>
              <a:rPr lang="en-US" dirty="0" smtClean="0"/>
              <a:t>The Hero Complex</a:t>
            </a:r>
          </a:p>
          <a:p>
            <a:pPr lvl="1"/>
            <a:r>
              <a:rPr lang="en-US" dirty="0" smtClean="0"/>
              <a:t>Class discussion to assess knowledge, assumptions, stereotypes, and so forth of the concept of ‘hero.’</a:t>
            </a:r>
          </a:p>
          <a:p>
            <a:pPr lvl="1"/>
            <a:r>
              <a:rPr lang="en-US" dirty="0" smtClean="0"/>
              <a:t>Define Hero Complex (easier said than done)</a:t>
            </a:r>
          </a:p>
          <a:p>
            <a:pPr lvl="1"/>
            <a:r>
              <a:rPr lang="en-US" dirty="0" smtClean="0"/>
              <a:t>Provide a list of characteristics for analysis</a:t>
            </a:r>
          </a:p>
          <a:p>
            <a:pPr lvl="2"/>
            <a:r>
              <a:rPr lang="en-US" dirty="0" smtClean="0"/>
              <a:t>Training on using the medical log</a:t>
            </a:r>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2132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6404" y="365760"/>
            <a:ext cx="7269480" cy="887897"/>
          </a:xfrm>
        </p:spPr>
        <p:txBody>
          <a:bodyPr/>
          <a:lstStyle/>
          <a:p>
            <a:pPr algn="ctr"/>
            <a:r>
              <a:rPr lang="en-US" dirty="0" smtClean="0"/>
              <a:t>The Medical Log</a:t>
            </a:r>
            <a:endParaRPr lang="en-US" dirty="0"/>
          </a:p>
        </p:txBody>
      </p:sp>
      <p:sp>
        <p:nvSpPr>
          <p:cNvPr id="3" name="TextBox 2"/>
          <p:cNvSpPr txBox="1"/>
          <p:nvPr/>
        </p:nvSpPr>
        <p:spPr>
          <a:xfrm>
            <a:off x="511323" y="1691322"/>
            <a:ext cx="7473444" cy="646331"/>
          </a:xfrm>
          <a:prstGeom prst="rect">
            <a:avLst/>
          </a:prstGeom>
          <a:noFill/>
        </p:spPr>
        <p:txBody>
          <a:bodyPr wrap="square" rtlCol="0">
            <a:spAutoFit/>
          </a:bodyPr>
          <a:lstStyle/>
          <a:p>
            <a:r>
              <a:rPr lang="en-US" sz="3600" dirty="0" smtClean="0">
                <a:solidFill>
                  <a:srgbClr val="FF0000"/>
                </a:solidFill>
              </a:rPr>
              <a:t>The </a:t>
            </a:r>
            <a:r>
              <a:rPr lang="en-US" sz="3600" dirty="0" err="1" smtClean="0">
                <a:solidFill>
                  <a:srgbClr val="FF0000"/>
                </a:solidFill>
              </a:rPr>
              <a:t>Arkham</a:t>
            </a:r>
            <a:r>
              <a:rPr lang="en-US" sz="3600" dirty="0" smtClean="0">
                <a:solidFill>
                  <a:srgbClr val="FF0000"/>
                </a:solidFill>
              </a:rPr>
              <a:t> Psychiatric Institute</a:t>
            </a:r>
            <a:endParaRPr lang="en-US" sz="3600" dirty="0">
              <a:solidFill>
                <a:srgbClr val="FF0000"/>
              </a:solidFill>
            </a:endParaRPr>
          </a:p>
        </p:txBody>
      </p:sp>
      <p:pic>
        <p:nvPicPr>
          <p:cNvPr id="4" name="Picture 3" descr="Medical Log.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449" y="2684812"/>
            <a:ext cx="8067436" cy="3793792"/>
          </a:xfrm>
          <a:prstGeom prst="rect">
            <a:avLst/>
          </a:prstGeom>
        </p:spPr>
      </p:pic>
    </p:spTree>
    <p:extLst>
      <p:ext uri="{BB962C8B-B14F-4D97-AF65-F5344CB8AC3E}">
        <p14:creationId xmlns:p14="http://schemas.microsoft.com/office/powerpoint/2010/main" val="4270025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We’re Reading</a:t>
            </a:r>
            <a:endParaRPr lang="en-US" dirty="0"/>
          </a:p>
        </p:txBody>
      </p:sp>
      <p:sp>
        <p:nvSpPr>
          <p:cNvPr id="3" name="Content Placeholder 2"/>
          <p:cNvSpPr>
            <a:spLocks noGrp="1"/>
          </p:cNvSpPr>
          <p:nvPr>
            <p:ph idx="1"/>
          </p:nvPr>
        </p:nvSpPr>
        <p:spPr/>
        <p:txBody>
          <a:bodyPr>
            <a:normAutofit/>
          </a:bodyPr>
          <a:lstStyle/>
          <a:p>
            <a:r>
              <a:rPr lang="en-US" sz="2000" dirty="0" smtClean="0"/>
              <a:t>3 Week Unit</a:t>
            </a:r>
          </a:p>
          <a:p>
            <a:r>
              <a:rPr lang="en-US" sz="2000" dirty="0" smtClean="0"/>
              <a:t>Students read all three texts independently</a:t>
            </a:r>
          </a:p>
          <a:p>
            <a:pPr lvl="1"/>
            <a:r>
              <a:rPr lang="en-US" sz="2000" dirty="0" smtClean="0"/>
              <a:t>Here, students will read Batman first</a:t>
            </a:r>
          </a:p>
          <a:p>
            <a:pPr lvl="1"/>
            <a:r>
              <a:rPr lang="en-US" sz="2000" dirty="0" smtClean="0"/>
              <a:t>They have the choice to read the other texts in any order</a:t>
            </a:r>
          </a:p>
          <a:p>
            <a:r>
              <a:rPr lang="en-US" sz="2000" dirty="0" smtClean="0"/>
              <a:t>As they read, they conduct psychoanalyses of our six patients</a:t>
            </a:r>
          </a:p>
          <a:p>
            <a:pPr lvl="1"/>
            <a:r>
              <a:rPr lang="en-US" sz="2000" dirty="0" smtClean="0"/>
              <a:t>Using the medical log</a:t>
            </a:r>
            <a:endParaRPr lang="en-US" sz="2000"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3335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Character Analyses</a:t>
            </a:r>
            <a:endParaRPr lang="en-US" dirty="0"/>
          </a:p>
        </p:txBody>
      </p:sp>
      <p:sp>
        <p:nvSpPr>
          <p:cNvPr id="3" name="Content Placeholder 2"/>
          <p:cNvSpPr>
            <a:spLocks noGrp="1"/>
          </p:cNvSpPr>
          <p:nvPr>
            <p:ph idx="1"/>
          </p:nvPr>
        </p:nvSpPr>
        <p:spPr/>
        <p:txBody>
          <a:bodyPr>
            <a:normAutofit/>
          </a:bodyPr>
          <a:lstStyle/>
          <a:p>
            <a:r>
              <a:rPr lang="en-US" sz="2000" dirty="0" smtClean="0"/>
              <a:t>Inherent desire to help others</a:t>
            </a:r>
          </a:p>
          <a:p>
            <a:pPr lvl="1"/>
            <a:r>
              <a:rPr lang="en-US" sz="2000" dirty="0" smtClean="0"/>
              <a:t>Batman</a:t>
            </a:r>
          </a:p>
          <a:p>
            <a:pPr lvl="2"/>
            <a:r>
              <a:rPr lang="en-US" sz="2000" dirty="0" smtClean="0"/>
              <a:t>While he may not be sure why, he is driven by this; he is also unsure of his methods</a:t>
            </a:r>
          </a:p>
          <a:p>
            <a:pPr lvl="1"/>
            <a:r>
              <a:rPr lang="en-US" sz="2000" dirty="0" smtClean="0"/>
              <a:t>Jim Gordon</a:t>
            </a:r>
          </a:p>
          <a:p>
            <a:pPr lvl="2"/>
            <a:r>
              <a:rPr lang="en-US" sz="2000" dirty="0" smtClean="0"/>
              <a:t>His job, at least early on, is to uphold the law—to protect the innocent from the criminal</a:t>
            </a:r>
          </a:p>
          <a:p>
            <a:pPr lvl="1"/>
            <a:r>
              <a:rPr lang="en-US" sz="2000" dirty="0" smtClean="0"/>
              <a:t>Lady Macbeth</a:t>
            </a:r>
          </a:p>
          <a:p>
            <a:pPr lvl="2"/>
            <a:r>
              <a:rPr lang="en-US" sz="2000" dirty="0" smtClean="0"/>
              <a:t>Only interested in helping herself and her husband</a:t>
            </a:r>
          </a:p>
          <a:p>
            <a:pPr lvl="1"/>
            <a:r>
              <a:rPr lang="en-US" sz="2000" dirty="0" smtClean="0"/>
              <a:t>Cato</a:t>
            </a:r>
          </a:p>
          <a:p>
            <a:pPr lvl="2"/>
            <a:r>
              <a:rPr lang="en-US" sz="2000" dirty="0" smtClean="0"/>
              <a:t>His desire was to make a name for himself and his district</a:t>
            </a:r>
            <a:endParaRPr lang="en-US" sz="2000"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4422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Character Analyses</a:t>
            </a:r>
          </a:p>
        </p:txBody>
      </p:sp>
      <p:sp>
        <p:nvSpPr>
          <p:cNvPr id="3" name="Content Placeholder 2"/>
          <p:cNvSpPr>
            <a:spLocks noGrp="1"/>
          </p:cNvSpPr>
          <p:nvPr>
            <p:ph idx="1"/>
          </p:nvPr>
        </p:nvSpPr>
        <p:spPr/>
        <p:txBody>
          <a:bodyPr>
            <a:normAutofit/>
          </a:bodyPr>
          <a:lstStyle/>
          <a:p>
            <a:r>
              <a:rPr lang="en-US" dirty="0" smtClean="0"/>
              <a:t>Compulsion to help make the world right</a:t>
            </a:r>
          </a:p>
          <a:p>
            <a:pPr lvl="1"/>
            <a:r>
              <a:rPr lang="en-US" dirty="0" smtClean="0"/>
              <a:t>Batman</a:t>
            </a:r>
          </a:p>
          <a:p>
            <a:pPr lvl="2"/>
            <a:r>
              <a:rPr lang="en-US" dirty="0" smtClean="0"/>
              <a:t>Can’t fight his feelings; is able to justify his “crime”</a:t>
            </a:r>
          </a:p>
          <a:p>
            <a:pPr lvl="2"/>
            <a:r>
              <a:rPr lang="en-US" dirty="0" smtClean="0"/>
              <a:t>“…I’ve already waited 18 years…since all sense left my life…Yes, Father. I shall become a bat.”</a:t>
            </a:r>
          </a:p>
          <a:p>
            <a:pPr lvl="1"/>
            <a:r>
              <a:rPr lang="en-US" dirty="0" smtClean="0"/>
              <a:t>Jim Gordon</a:t>
            </a:r>
          </a:p>
          <a:p>
            <a:pPr lvl="2"/>
            <a:r>
              <a:rPr lang="en-US" dirty="0" smtClean="0"/>
              <a:t>Is transferred to Gotham, but soon decides he must stay to protect—unsure what the “right” thing to do is</a:t>
            </a:r>
          </a:p>
          <a:p>
            <a:pPr lvl="1"/>
            <a:r>
              <a:rPr lang="en-US" dirty="0" smtClean="0"/>
              <a:t>Lady Macbeth</a:t>
            </a:r>
          </a:p>
          <a:p>
            <a:pPr lvl="2"/>
            <a:r>
              <a:rPr lang="en-US" dirty="0" smtClean="0"/>
              <a:t>Her only compulsion is driven by greed and power-lust</a:t>
            </a:r>
          </a:p>
          <a:p>
            <a:pPr lvl="1"/>
            <a:r>
              <a:rPr lang="en-US" dirty="0" err="1" smtClean="0"/>
              <a:t>Katniss</a:t>
            </a:r>
            <a:endParaRPr lang="en-US" dirty="0" smtClean="0"/>
          </a:p>
          <a:p>
            <a:pPr lvl="2"/>
            <a:r>
              <a:rPr lang="en-US" dirty="0" smtClean="0"/>
              <a:t>Pushes back against “authority”—tries to avoid killing</a:t>
            </a:r>
          </a:p>
          <a:p>
            <a:pPr lvl="2"/>
            <a:r>
              <a:rPr lang="en-US" dirty="0" smtClean="0"/>
              <a:t>Destroys the established order of the Games (poison berries)</a:t>
            </a:r>
          </a:p>
          <a:p>
            <a:pPr lvl="3"/>
            <a:r>
              <a:rPr lang="en-US" dirty="0" smtClean="0"/>
              <a:t>If only one may live, then both will die</a:t>
            </a:r>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9285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29909"/>
            <a:ext cx="7269480" cy="998511"/>
          </a:xfrm>
        </p:spPr>
        <p:txBody>
          <a:bodyPr/>
          <a:lstStyle/>
          <a:p>
            <a:r>
              <a:rPr lang="en-US" dirty="0"/>
              <a:t>Sample Character Analyses</a:t>
            </a:r>
          </a:p>
        </p:txBody>
      </p:sp>
      <p:sp>
        <p:nvSpPr>
          <p:cNvPr id="3" name="Content Placeholder 2"/>
          <p:cNvSpPr>
            <a:spLocks noGrp="1"/>
          </p:cNvSpPr>
          <p:nvPr>
            <p:ph idx="1"/>
          </p:nvPr>
        </p:nvSpPr>
        <p:spPr>
          <a:xfrm>
            <a:off x="457200" y="1600200"/>
            <a:ext cx="7758684" cy="4904196"/>
          </a:xfrm>
        </p:spPr>
        <p:txBody>
          <a:bodyPr>
            <a:normAutofit/>
          </a:bodyPr>
          <a:lstStyle/>
          <a:p>
            <a:r>
              <a:rPr lang="en-US" dirty="0" smtClean="0"/>
              <a:t>Instinctive cooperative behavior—helps the world but hurts the character</a:t>
            </a:r>
          </a:p>
          <a:p>
            <a:pPr lvl="1"/>
            <a:r>
              <a:rPr lang="en-US" dirty="0" smtClean="0"/>
              <a:t>Batman</a:t>
            </a:r>
          </a:p>
          <a:p>
            <a:pPr lvl="2"/>
            <a:r>
              <a:rPr lang="en-US" dirty="0" smtClean="0"/>
              <a:t>Goes out of his way to protect girl (pp. 10-14)</a:t>
            </a:r>
          </a:p>
          <a:p>
            <a:pPr lvl="2"/>
            <a:r>
              <a:rPr lang="en-US" dirty="0" smtClean="0"/>
              <a:t>Sets aside his own needs to help others</a:t>
            </a:r>
          </a:p>
          <a:p>
            <a:pPr lvl="2"/>
            <a:r>
              <a:rPr lang="en-US" dirty="0" smtClean="0"/>
              <a:t>While helping, he is labeled a “criminal”</a:t>
            </a:r>
          </a:p>
          <a:p>
            <a:pPr lvl="1"/>
            <a:r>
              <a:rPr lang="en-US" dirty="0" smtClean="0"/>
              <a:t>Macbeth</a:t>
            </a:r>
          </a:p>
          <a:p>
            <a:pPr lvl="2"/>
            <a:r>
              <a:rPr lang="en-US" dirty="0" smtClean="0"/>
              <a:t>Has a </a:t>
            </a:r>
            <a:r>
              <a:rPr lang="en-US" dirty="0" err="1" smtClean="0"/>
              <a:t>tendancy</a:t>
            </a:r>
            <a:r>
              <a:rPr lang="en-US" dirty="0" smtClean="0"/>
              <a:t> to do things his own way or no way</a:t>
            </a:r>
          </a:p>
          <a:p>
            <a:pPr lvl="1"/>
            <a:r>
              <a:rPr lang="en-US" dirty="0" err="1" smtClean="0"/>
              <a:t>Katniss</a:t>
            </a:r>
            <a:endParaRPr lang="en-US" dirty="0" smtClean="0"/>
          </a:p>
          <a:p>
            <a:pPr lvl="2"/>
            <a:r>
              <a:rPr lang="en-US" dirty="0" smtClean="0"/>
              <a:t>Her loyalty ends up hurting her</a:t>
            </a:r>
          </a:p>
          <a:p>
            <a:pPr lvl="2"/>
            <a:r>
              <a:rPr lang="en-US" dirty="0" smtClean="0"/>
              <a:t>Desire to do what’s right and work with others puts her in danger</a:t>
            </a:r>
          </a:p>
          <a:p>
            <a:pPr lvl="2"/>
            <a:r>
              <a:rPr lang="en-US" dirty="0" smtClean="0"/>
              <a:t>Willing to sacrifice herself for the betterment of others</a:t>
            </a:r>
          </a:p>
          <a:p>
            <a:pPr lvl="1"/>
            <a:r>
              <a:rPr lang="en-US" dirty="0" smtClean="0"/>
              <a:t>Cato</a:t>
            </a:r>
          </a:p>
          <a:p>
            <a:pPr lvl="2"/>
            <a:r>
              <a:rPr lang="en-US" dirty="0" smtClean="0"/>
              <a:t>Immediately is out for himself—interested in winning and nothing else</a:t>
            </a:r>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6343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29910"/>
            <a:ext cx="7269480" cy="1047998"/>
          </a:xfrm>
        </p:spPr>
        <p:txBody>
          <a:bodyPr/>
          <a:lstStyle/>
          <a:p>
            <a:r>
              <a:rPr lang="en-US" dirty="0"/>
              <a:t>Sample Character Analyses</a:t>
            </a:r>
          </a:p>
        </p:txBody>
      </p:sp>
      <p:sp>
        <p:nvSpPr>
          <p:cNvPr id="3" name="Content Placeholder 2"/>
          <p:cNvSpPr>
            <a:spLocks noGrp="1"/>
          </p:cNvSpPr>
          <p:nvPr>
            <p:ph idx="1"/>
          </p:nvPr>
        </p:nvSpPr>
        <p:spPr>
          <a:xfrm>
            <a:off x="692759" y="1828801"/>
            <a:ext cx="7224481" cy="4351337"/>
          </a:xfrm>
        </p:spPr>
        <p:txBody>
          <a:bodyPr>
            <a:noAutofit/>
          </a:bodyPr>
          <a:lstStyle/>
          <a:p>
            <a:r>
              <a:rPr lang="en-US" sz="2000" dirty="0" smtClean="0"/>
              <a:t>Inability to recognize the complex in themselves</a:t>
            </a:r>
          </a:p>
          <a:p>
            <a:pPr lvl="1"/>
            <a:r>
              <a:rPr lang="en-US" sz="2000" dirty="0" smtClean="0"/>
              <a:t>Jim Gordon</a:t>
            </a:r>
          </a:p>
          <a:p>
            <a:pPr lvl="2"/>
            <a:r>
              <a:rPr lang="en-US" sz="2000" dirty="0" smtClean="0"/>
              <a:t>He is unable to see that his view of “right and wrong” is too simplistic—unable to see the role he plays (or should play) in this</a:t>
            </a:r>
          </a:p>
          <a:p>
            <a:pPr lvl="1"/>
            <a:r>
              <a:rPr lang="en-US" sz="2000" dirty="0" smtClean="0"/>
              <a:t>Macbeth</a:t>
            </a:r>
          </a:p>
          <a:p>
            <a:pPr lvl="2"/>
            <a:r>
              <a:rPr lang="en-US" sz="2000" dirty="0" smtClean="0"/>
              <a:t>He is blind, not to, but because of his consuming ambition</a:t>
            </a:r>
          </a:p>
          <a:p>
            <a:pPr lvl="1"/>
            <a:r>
              <a:rPr lang="en-US" sz="2000" dirty="0" smtClean="0"/>
              <a:t>Lady Macbeth</a:t>
            </a:r>
          </a:p>
          <a:p>
            <a:pPr lvl="2"/>
            <a:r>
              <a:rPr lang="en-US" sz="2000" dirty="0" smtClean="0"/>
              <a:t>Her ruthless push for power blinds her to consequences: guilt and madness</a:t>
            </a:r>
          </a:p>
          <a:p>
            <a:pPr lvl="1"/>
            <a:r>
              <a:rPr lang="en-US" sz="2000" dirty="0" smtClean="0"/>
              <a:t>Cato</a:t>
            </a:r>
          </a:p>
          <a:p>
            <a:pPr lvl="2"/>
            <a:r>
              <a:rPr lang="en-US" sz="2000" dirty="0" smtClean="0"/>
              <a:t>Doesn’t see who he is or what he is involved in—preparing for this has been his entire life’s purpose</a:t>
            </a:r>
            <a:endParaRPr lang="en-US" sz="2000"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3677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Character Analyses</a:t>
            </a:r>
          </a:p>
        </p:txBody>
      </p:sp>
      <p:sp>
        <p:nvSpPr>
          <p:cNvPr id="3" name="Content Placeholder 2"/>
          <p:cNvSpPr>
            <a:spLocks noGrp="1"/>
          </p:cNvSpPr>
          <p:nvPr>
            <p:ph idx="1"/>
          </p:nvPr>
        </p:nvSpPr>
        <p:spPr/>
        <p:txBody>
          <a:bodyPr>
            <a:normAutofit fontScale="92500"/>
          </a:bodyPr>
          <a:lstStyle/>
          <a:p>
            <a:r>
              <a:rPr lang="en-US" dirty="0" smtClean="0"/>
              <a:t>Belief that current situation is insufficient</a:t>
            </a:r>
          </a:p>
          <a:p>
            <a:pPr lvl="1"/>
            <a:r>
              <a:rPr lang="en-US" dirty="0" smtClean="0"/>
              <a:t>Batman</a:t>
            </a:r>
          </a:p>
          <a:p>
            <a:pPr lvl="2"/>
            <a:r>
              <a:rPr lang="en-US" dirty="0" smtClean="0"/>
              <a:t>He has everything he needs (money/material) but feels (1) his city needs help and (2) he is in need of help, although he is unclear why.</a:t>
            </a:r>
          </a:p>
          <a:p>
            <a:pPr lvl="2"/>
            <a:r>
              <a:rPr lang="en-US" dirty="0" smtClean="0"/>
              <a:t>“I’m not ready…I have the means, the skill…But something isn’t right. I have to wait” (p. 7)</a:t>
            </a:r>
          </a:p>
          <a:p>
            <a:pPr lvl="1"/>
            <a:r>
              <a:rPr lang="en-US" dirty="0" smtClean="0"/>
              <a:t>Jim Gordon</a:t>
            </a:r>
          </a:p>
          <a:p>
            <a:pPr lvl="2"/>
            <a:r>
              <a:rPr lang="en-US" dirty="0" smtClean="0"/>
              <a:t>Struggles with making his life and his city better</a:t>
            </a:r>
          </a:p>
          <a:p>
            <a:pPr lvl="2"/>
            <a:r>
              <a:rPr lang="en-US" dirty="0" smtClean="0"/>
              <a:t>“Gotham City. Maybe it’s all I deserve, now. Maybe it’s just my time in Hell” (p. 2)</a:t>
            </a:r>
          </a:p>
          <a:p>
            <a:pPr lvl="1"/>
            <a:r>
              <a:rPr lang="en-US" dirty="0" smtClean="0"/>
              <a:t>Lady Macbeth</a:t>
            </a:r>
          </a:p>
          <a:p>
            <a:pPr lvl="2"/>
            <a:r>
              <a:rPr lang="en-US" dirty="0" smtClean="0"/>
              <a:t>Believes they deserve more, so she manipulates her husband</a:t>
            </a:r>
          </a:p>
          <a:p>
            <a:pPr lvl="2"/>
            <a:r>
              <a:rPr lang="en-US" dirty="0" smtClean="0"/>
              <a:t>She has “gender ambition”—wants to be, in the masculine sense, a man</a:t>
            </a:r>
          </a:p>
          <a:p>
            <a:pPr lvl="1"/>
            <a:r>
              <a:rPr lang="en-US" dirty="0" err="1" smtClean="0"/>
              <a:t>Katniss</a:t>
            </a:r>
            <a:endParaRPr lang="en-US" dirty="0" smtClean="0"/>
          </a:p>
          <a:p>
            <a:pPr lvl="2"/>
            <a:r>
              <a:rPr lang="en-US" dirty="0" smtClean="0"/>
              <a:t>Questions the government, the games, her life</a:t>
            </a:r>
          </a:p>
          <a:p>
            <a:pPr lvl="2"/>
            <a:r>
              <a:rPr lang="en-US" dirty="0" smtClean="0"/>
              <a:t>Pushes to make things right for her sister, family and ultimately all citizens</a:t>
            </a:r>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128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Character Analyses</a:t>
            </a:r>
          </a:p>
        </p:txBody>
      </p:sp>
      <p:sp>
        <p:nvSpPr>
          <p:cNvPr id="3" name="Content Placeholder 2"/>
          <p:cNvSpPr>
            <a:spLocks noGrp="1"/>
          </p:cNvSpPr>
          <p:nvPr>
            <p:ph idx="1"/>
          </p:nvPr>
        </p:nvSpPr>
        <p:spPr/>
        <p:txBody>
          <a:bodyPr>
            <a:normAutofit/>
          </a:bodyPr>
          <a:lstStyle/>
          <a:p>
            <a:r>
              <a:rPr lang="en-US" dirty="0" smtClean="0"/>
              <a:t>Attempting to find true self through helping others</a:t>
            </a:r>
          </a:p>
          <a:p>
            <a:pPr lvl="1"/>
            <a:r>
              <a:rPr lang="en-US" dirty="0" smtClean="0"/>
              <a:t>Jim Gordon</a:t>
            </a:r>
          </a:p>
          <a:p>
            <a:pPr lvl="2"/>
            <a:r>
              <a:rPr lang="en-US" dirty="0" smtClean="0"/>
              <a:t>Is a cop all the way down to his soul. He is the protector of the city, but doesn’t use a mask.</a:t>
            </a:r>
          </a:p>
          <a:p>
            <a:pPr lvl="2"/>
            <a:r>
              <a:rPr lang="en-US" dirty="0" smtClean="0"/>
              <a:t>Like Batman, he is a symbol—the face of justice</a:t>
            </a:r>
          </a:p>
          <a:p>
            <a:pPr lvl="1"/>
            <a:r>
              <a:rPr lang="en-US" dirty="0" smtClean="0"/>
              <a:t>Macbeth</a:t>
            </a:r>
          </a:p>
          <a:p>
            <a:pPr lvl="2"/>
            <a:r>
              <a:rPr lang="en-US" dirty="0" smtClean="0"/>
              <a:t>He does not do this. He attempts to gain power, but has to be manipulated to do it</a:t>
            </a:r>
          </a:p>
          <a:p>
            <a:pPr lvl="1"/>
            <a:r>
              <a:rPr lang="en-US" dirty="0" err="1" smtClean="0"/>
              <a:t>Katniss</a:t>
            </a:r>
            <a:endParaRPr lang="en-US" dirty="0" smtClean="0"/>
          </a:p>
          <a:p>
            <a:pPr lvl="2"/>
            <a:r>
              <a:rPr lang="en-US" dirty="0" smtClean="0"/>
              <a:t>Begins to realize who she is throughout the novel. She is capable and brave, but often uncertain.</a:t>
            </a:r>
          </a:p>
          <a:p>
            <a:pPr lvl="1"/>
            <a:r>
              <a:rPr lang="en-US" dirty="0" smtClean="0"/>
              <a:t>Cato</a:t>
            </a:r>
          </a:p>
          <a:p>
            <a:pPr lvl="2"/>
            <a:r>
              <a:rPr lang="en-US" dirty="0" smtClean="0"/>
              <a:t>He knows exactly who he is—a career tribute, whose only goal is to kill and win</a:t>
            </a:r>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0665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Agenda This Morning</a:t>
            </a:r>
            <a:endParaRPr lang="en-US" dirty="0"/>
          </a:p>
        </p:txBody>
      </p:sp>
      <p:sp>
        <p:nvSpPr>
          <p:cNvPr id="3" name="Content Placeholder 2"/>
          <p:cNvSpPr>
            <a:spLocks noGrp="1"/>
          </p:cNvSpPr>
          <p:nvPr>
            <p:ph idx="1"/>
          </p:nvPr>
        </p:nvSpPr>
        <p:spPr/>
        <p:txBody>
          <a:bodyPr>
            <a:normAutofit/>
          </a:bodyPr>
          <a:lstStyle/>
          <a:p>
            <a:r>
              <a:rPr lang="en-US" sz="2000" dirty="0" smtClean="0"/>
              <a:t>Provide classroom context: CCSS, objectives, essential questions</a:t>
            </a:r>
          </a:p>
          <a:p>
            <a:r>
              <a:rPr lang="en-US" sz="2000" dirty="0" smtClean="0"/>
              <a:t>Introduce our three texts</a:t>
            </a:r>
          </a:p>
          <a:p>
            <a:r>
              <a:rPr lang="en-US" sz="2000" dirty="0" smtClean="0"/>
              <a:t>Take you through our unit, including what we do…</a:t>
            </a:r>
          </a:p>
          <a:p>
            <a:pPr lvl="1"/>
            <a:r>
              <a:rPr lang="en-US" sz="2000" dirty="0" smtClean="0"/>
              <a:t>Before we read</a:t>
            </a:r>
          </a:p>
          <a:p>
            <a:pPr lvl="1"/>
            <a:r>
              <a:rPr lang="en-US" sz="2000" dirty="0" smtClean="0"/>
              <a:t>While we read</a:t>
            </a:r>
          </a:p>
          <a:p>
            <a:pPr lvl="1"/>
            <a:r>
              <a:rPr lang="en-US" sz="2000" dirty="0" smtClean="0"/>
              <a:t>After we read</a:t>
            </a:r>
          </a:p>
          <a:p>
            <a:r>
              <a:rPr lang="en-US" sz="2000" dirty="0" smtClean="0"/>
              <a:t>Answer the “So What?”</a:t>
            </a:r>
          </a:p>
          <a:p>
            <a:r>
              <a:rPr lang="en-US" sz="2000" dirty="0" smtClean="0"/>
              <a:t>Time for Q&amp;A</a:t>
            </a:r>
          </a:p>
        </p:txBody>
      </p:sp>
      <p:sp>
        <p:nvSpPr>
          <p:cNvPr id="4" name="Rectangle 3"/>
          <p:cNvSpPr/>
          <p:nvPr/>
        </p:nvSpPr>
        <p:spPr>
          <a:xfrm>
            <a:off x="8423275" y="-171450"/>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7705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We Read</a:t>
            </a:r>
            <a:endParaRPr lang="en-US" dirty="0"/>
          </a:p>
        </p:txBody>
      </p:sp>
      <p:sp>
        <p:nvSpPr>
          <p:cNvPr id="3" name="Content Placeholder 2"/>
          <p:cNvSpPr>
            <a:spLocks noGrp="1"/>
          </p:cNvSpPr>
          <p:nvPr>
            <p:ph idx="1"/>
          </p:nvPr>
        </p:nvSpPr>
        <p:spPr/>
        <p:txBody>
          <a:bodyPr>
            <a:normAutofit/>
          </a:bodyPr>
          <a:lstStyle/>
          <a:p>
            <a:r>
              <a:rPr lang="en-US" sz="2000" dirty="0" smtClean="0"/>
              <a:t>The Goal—making meaningful connections across texts and text-types</a:t>
            </a:r>
          </a:p>
          <a:p>
            <a:endParaRPr lang="en-US" sz="2000" dirty="0"/>
          </a:p>
          <a:p>
            <a:r>
              <a:rPr lang="en-US" sz="2000" dirty="0" smtClean="0"/>
              <a:t>Of interest to us: </a:t>
            </a:r>
          </a:p>
          <a:p>
            <a:pPr lvl="1"/>
            <a:r>
              <a:rPr lang="en-US" sz="2000" dirty="0" smtClean="0"/>
              <a:t>can students make a case (i.e., diagnose) that all (or only some of) our patients suffer from the hero complex?</a:t>
            </a:r>
          </a:p>
          <a:p>
            <a:pPr lvl="1"/>
            <a:r>
              <a:rPr lang="en-US" sz="2000" dirty="0" smtClean="0"/>
              <a:t>Additionally, do the 6 characteristics truly represent a “hero?”</a:t>
            </a:r>
          </a:p>
          <a:p>
            <a:endParaRPr lang="en-US" sz="2000" dirty="0"/>
          </a:p>
          <a:p>
            <a:r>
              <a:rPr lang="en-US" sz="2000" dirty="0" smtClean="0"/>
              <a:t>The Project</a:t>
            </a:r>
            <a:endParaRPr lang="en-US" sz="2000"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0421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 do we Assess Learning?</a:t>
            </a:r>
            <a:endParaRPr lang="en-US" dirty="0"/>
          </a:p>
        </p:txBody>
      </p:sp>
      <p:sp>
        <p:nvSpPr>
          <p:cNvPr id="3" name="Content Placeholder 2"/>
          <p:cNvSpPr>
            <a:spLocks noGrp="1"/>
          </p:cNvSpPr>
          <p:nvPr>
            <p:ph idx="1"/>
          </p:nvPr>
        </p:nvSpPr>
        <p:spPr/>
        <p:txBody>
          <a:bodyPr/>
          <a:lstStyle/>
          <a:p>
            <a:r>
              <a:rPr lang="en-US" dirty="0"/>
              <a:t>Student choice—select two of the composition methods below (one must be the traditional essay) and respond to your choice of the prompts below:</a:t>
            </a:r>
          </a:p>
          <a:p>
            <a:pPr lvl="1"/>
            <a:r>
              <a:rPr lang="en-US" dirty="0"/>
              <a:t>Using your medical logs, your new-found expertise in psychoanalysis and textual evidence to make a valid case that all or some sub-set of these patients (characters) suffer from the Hero Complex</a:t>
            </a:r>
          </a:p>
          <a:p>
            <a:pPr lvl="1"/>
            <a:r>
              <a:rPr lang="en-US" dirty="0"/>
              <a:t>Using all the data available to you to discuss the manifestations of the Hero Complex across the three texts, paying particular attention to variations between text-types</a:t>
            </a:r>
          </a:p>
          <a:p>
            <a:pPr lvl="1"/>
            <a:endParaRPr lang="en-US" dirty="0"/>
          </a:p>
          <a:p>
            <a:pPr marL="971550" lvl="1" indent="-514350">
              <a:buFont typeface="+mj-lt"/>
              <a:buAutoNum type="arabicPeriod"/>
            </a:pPr>
            <a:r>
              <a:rPr lang="en-US" dirty="0"/>
              <a:t>Traditional essay</a:t>
            </a:r>
          </a:p>
          <a:p>
            <a:pPr marL="971550" lvl="1" indent="-514350">
              <a:buFont typeface="+mj-lt"/>
              <a:buAutoNum type="arabicPeriod"/>
            </a:pPr>
            <a:r>
              <a:rPr lang="en-US" dirty="0"/>
              <a:t>A remediation of the essay using either</a:t>
            </a:r>
          </a:p>
          <a:p>
            <a:pPr marL="1371600" lvl="2" indent="-514350">
              <a:buFont typeface="+mj-lt"/>
              <a:buAutoNum type="arabicPeriod"/>
            </a:pPr>
            <a:r>
              <a:rPr lang="en-US" dirty="0"/>
              <a:t>Website or</a:t>
            </a:r>
          </a:p>
          <a:p>
            <a:pPr marL="1371600" lvl="2" indent="-514350">
              <a:buFont typeface="+mj-lt"/>
              <a:buAutoNum type="arabicPeriod"/>
            </a:pPr>
            <a:r>
              <a:rPr lang="en-US" dirty="0"/>
              <a:t>Graphic </a:t>
            </a:r>
            <a:r>
              <a:rPr lang="en-US" dirty="0" smtClean="0"/>
              <a:t>narrative</a:t>
            </a:r>
          </a:p>
          <a:p>
            <a:pPr marL="1371600" lvl="2" indent="-514350">
              <a:buFont typeface="+mj-lt"/>
              <a:buAutoNum type="arabicPeriod"/>
            </a:pPr>
            <a:r>
              <a:rPr lang="en-US" dirty="0" smtClean="0"/>
              <a:t>Documentary</a:t>
            </a:r>
            <a:endParaRPr lang="en-US" dirty="0"/>
          </a:p>
          <a:p>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468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a:xfrm>
            <a:off x="946404" y="2078432"/>
            <a:ext cx="6446520" cy="4101706"/>
          </a:xfrm>
        </p:spPr>
        <p:txBody>
          <a:bodyPr/>
          <a:lstStyle/>
          <a:p>
            <a:r>
              <a:rPr lang="en-US" sz="2000" dirty="0"/>
              <a:t>Gets students reading and connecting a variety of texts, text-types, modalities, etc.</a:t>
            </a:r>
          </a:p>
          <a:p>
            <a:r>
              <a:rPr lang="en-US" sz="2000" dirty="0"/>
              <a:t>Allows students to engage in meaningful study of a theme across texts and characters</a:t>
            </a:r>
          </a:p>
          <a:p>
            <a:r>
              <a:rPr lang="en-US" sz="2000" dirty="0"/>
              <a:t>Fosters engagement and relevancy</a:t>
            </a:r>
          </a:p>
          <a:p>
            <a:r>
              <a:rPr lang="en-US" sz="2000" dirty="0"/>
              <a:t>Promotes complex critical thinking</a:t>
            </a:r>
          </a:p>
          <a:p>
            <a:r>
              <a:rPr lang="en-US" sz="2000" dirty="0"/>
              <a:t>Allows teachers to incorporate rigor in new ways</a:t>
            </a:r>
          </a:p>
          <a:p>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4230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pPr marL="0" indent="0" algn="ctr">
              <a:buNone/>
            </a:pPr>
            <a:r>
              <a:rPr lang="en-US" dirty="0"/>
              <a:t>Please Contact Us With Any Questions</a:t>
            </a:r>
          </a:p>
          <a:p>
            <a:r>
              <a:rPr lang="en-US" dirty="0"/>
              <a:t>Ryle Frey </a:t>
            </a:r>
            <a:r>
              <a:rPr lang="en-US" dirty="0">
                <a:hlinkClick r:id="rId3"/>
              </a:rPr>
              <a:t>rafrey@millikin.edu</a:t>
            </a:r>
            <a:endParaRPr lang="en-US" dirty="0"/>
          </a:p>
          <a:p>
            <a:r>
              <a:rPr lang="en-US" dirty="0"/>
              <a:t>Dr. Michael Cook </a:t>
            </a:r>
            <a:r>
              <a:rPr lang="en-US" dirty="0">
                <a:hlinkClick r:id="rId4"/>
              </a:rPr>
              <a:t>mpcook@millikin.edu</a:t>
            </a:r>
            <a:r>
              <a:rPr lang="en-US" dirty="0"/>
              <a:t> </a:t>
            </a:r>
          </a:p>
          <a:p>
            <a:endParaRPr lang="en-US" dirty="0"/>
          </a:p>
        </p:txBody>
      </p:sp>
      <p:sp>
        <p:nvSpPr>
          <p:cNvPr id="4" name="TextBox 3"/>
          <p:cNvSpPr txBox="1"/>
          <p:nvPr/>
        </p:nvSpPr>
        <p:spPr>
          <a:xfrm>
            <a:off x="1210312" y="3687932"/>
            <a:ext cx="6311066" cy="1015663"/>
          </a:xfrm>
          <a:prstGeom prst="rect">
            <a:avLst/>
          </a:prstGeom>
          <a:noFill/>
        </p:spPr>
        <p:txBody>
          <a:bodyPr wrap="square" rtlCol="0">
            <a:spAutoFit/>
          </a:bodyPr>
          <a:lstStyle/>
          <a:p>
            <a:r>
              <a:rPr lang="en-US" sz="6000" dirty="0" smtClean="0"/>
              <a:t>Any Questions?</a:t>
            </a:r>
            <a:endParaRPr lang="en-US" sz="6000" dirty="0"/>
          </a:p>
        </p:txBody>
      </p:sp>
      <p:sp>
        <p:nvSpPr>
          <p:cNvPr id="5" name="Rectangle 4"/>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5540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287" y="428882"/>
            <a:ext cx="7605597" cy="982016"/>
          </a:xfrm>
        </p:spPr>
        <p:txBody>
          <a:bodyPr/>
          <a:lstStyle/>
          <a:p>
            <a:r>
              <a:rPr lang="en-US" dirty="0" smtClean="0"/>
              <a:t>What Does the Literature Say?</a:t>
            </a:r>
            <a:endParaRPr lang="en-US" dirty="0"/>
          </a:p>
        </p:txBody>
      </p:sp>
      <p:sp>
        <p:nvSpPr>
          <p:cNvPr id="3" name="Content Placeholder 2"/>
          <p:cNvSpPr>
            <a:spLocks noGrp="1"/>
          </p:cNvSpPr>
          <p:nvPr>
            <p:ph idx="1"/>
          </p:nvPr>
        </p:nvSpPr>
        <p:spPr/>
        <p:txBody>
          <a:bodyPr/>
          <a:lstStyle/>
          <a:p>
            <a:r>
              <a:rPr lang="en-US" b="1" dirty="0" smtClean="0"/>
              <a:t>Reading Comics</a:t>
            </a:r>
          </a:p>
          <a:p>
            <a:r>
              <a:rPr lang="en-US" dirty="0"/>
              <a:t>“Comics order information following the same rules that apply to reading, but the artists can </a:t>
            </a:r>
            <a:r>
              <a:rPr lang="en-US" u="sng" dirty="0"/>
              <a:t>also further guide the reader’s eye and attention</a:t>
            </a:r>
            <a:r>
              <a:rPr lang="en-US" dirty="0"/>
              <a:t>” (</a:t>
            </a:r>
            <a:r>
              <a:rPr lang="en-US" dirty="0" err="1"/>
              <a:t>Mouly</a:t>
            </a:r>
            <a:r>
              <a:rPr lang="en-US" dirty="0"/>
              <a:t>, 2011, p. 13) </a:t>
            </a:r>
            <a:endParaRPr lang="en-US" dirty="0" smtClean="0"/>
          </a:p>
          <a:p>
            <a:r>
              <a:rPr lang="en-US" dirty="0"/>
              <a:t>Jacobs (2007) suggested that reading comics is </a:t>
            </a:r>
            <a:r>
              <a:rPr lang="en-US" u="sng" dirty="0"/>
              <a:t>an active process</a:t>
            </a:r>
            <a:r>
              <a:rPr lang="en-US" dirty="0"/>
              <a:t>, one that allows readers to “engage in the active production of meaning and who use all resources available to them based on their familiarity with the comics medium and its inherent grammars, their histories, life experiences, and interests” (p. 24) </a:t>
            </a:r>
            <a:endParaRPr lang="en-US" dirty="0" smtClean="0"/>
          </a:p>
          <a:p>
            <a:r>
              <a:rPr lang="en-US" dirty="0"/>
              <a:t>T</a:t>
            </a:r>
            <a:r>
              <a:rPr lang="en-US" dirty="0" smtClean="0"/>
              <a:t>hrough </a:t>
            </a:r>
            <a:r>
              <a:rPr lang="en-US" dirty="0"/>
              <a:t>comics, students can “</a:t>
            </a:r>
            <a:r>
              <a:rPr lang="en-US" u="sng" dirty="0"/>
              <a:t>engage critically with ways of making meaning that exist all around them</a:t>
            </a:r>
            <a:r>
              <a:rPr lang="en-US" dirty="0"/>
              <a:t>” (Jacobs, 2007, p. 21) </a:t>
            </a:r>
          </a:p>
        </p:txBody>
      </p:sp>
    </p:spTree>
    <p:extLst>
      <p:ext uri="{BB962C8B-B14F-4D97-AF65-F5344CB8AC3E}">
        <p14:creationId xmlns:p14="http://schemas.microsoft.com/office/powerpoint/2010/main" val="3281266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70" y="346405"/>
            <a:ext cx="7556114" cy="1047998"/>
          </a:xfrm>
        </p:spPr>
        <p:txBody>
          <a:bodyPr/>
          <a:lstStyle/>
          <a:p>
            <a:r>
              <a:rPr lang="en-US" dirty="0"/>
              <a:t>What Does the Literature Say?</a:t>
            </a:r>
          </a:p>
        </p:txBody>
      </p:sp>
      <p:sp>
        <p:nvSpPr>
          <p:cNvPr id="3" name="Content Placeholder 2"/>
          <p:cNvSpPr>
            <a:spLocks noGrp="1"/>
          </p:cNvSpPr>
          <p:nvPr>
            <p:ph idx="1"/>
          </p:nvPr>
        </p:nvSpPr>
        <p:spPr/>
        <p:txBody>
          <a:bodyPr>
            <a:normAutofit fontScale="92500" lnSpcReduction="10000"/>
          </a:bodyPr>
          <a:lstStyle/>
          <a:p>
            <a:r>
              <a:rPr lang="en-US" b="1" dirty="0" smtClean="0"/>
              <a:t>Comics in Education</a:t>
            </a:r>
          </a:p>
          <a:p>
            <a:r>
              <a:rPr lang="en-US" dirty="0"/>
              <a:t>“As teachers, we must challenge ourselves to continue to see </a:t>
            </a:r>
            <a:r>
              <a:rPr lang="en-US" u="sng" dirty="0"/>
              <a:t>beyond traditional notions of literacy </a:t>
            </a:r>
            <a:r>
              <a:rPr lang="en-US" dirty="0"/>
              <a:t>and to embrace the visual” (Carter, 2007, p. 52</a:t>
            </a:r>
            <a:r>
              <a:rPr lang="en-US" dirty="0" smtClean="0"/>
              <a:t>)</a:t>
            </a:r>
          </a:p>
          <a:p>
            <a:r>
              <a:rPr lang="en-US" dirty="0"/>
              <a:t>W</a:t>
            </a:r>
            <a:r>
              <a:rPr lang="en-US" dirty="0" smtClean="0"/>
              <a:t>hile </a:t>
            </a:r>
            <a:r>
              <a:rPr lang="en-US" dirty="0"/>
              <a:t>there are voices arguing for the use of comics and graphic novels </a:t>
            </a:r>
            <a:r>
              <a:rPr lang="en-US" u="sng" dirty="0"/>
              <a:t>to boost student interest </a:t>
            </a:r>
            <a:r>
              <a:rPr lang="en-US" dirty="0"/>
              <a:t>(Williams, 2008) and to supplement the teaching of traditional texts (Carter, 2007; </a:t>
            </a:r>
            <a:r>
              <a:rPr lang="en-US" dirty="0" err="1"/>
              <a:t>Gillenwater</a:t>
            </a:r>
            <a:r>
              <a:rPr lang="en-US" dirty="0"/>
              <a:t>, 2009), the possibilities for graphic </a:t>
            </a:r>
            <a:r>
              <a:rPr lang="en-US" dirty="0" smtClean="0"/>
              <a:t>narratives </a:t>
            </a:r>
            <a:r>
              <a:rPr lang="en-US" dirty="0"/>
              <a:t>are </a:t>
            </a:r>
            <a:r>
              <a:rPr lang="en-US" u="sng" dirty="0"/>
              <a:t>much more robust than that </a:t>
            </a:r>
            <a:endParaRPr lang="en-US" u="sng" dirty="0" smtClean="0"/>
          </a:p>
          <a:p>
            <a:r>
              <a:rPr lang="en-US" dirty="0"/>
              <a:t>Hall (2011) </a:t>
            </a:r>
            <a:r>
              <a:rPr lang="en-US" u="sng" dirty="0"/>
              <a:t>suggests five reasons comics and graphic novels </a:t>
            </a:r>
            <a:r>
              <a:rPr lang="en-US" dirty="0"/>
              <a:t>should be used in the classroom: they engage students; they aid students in developing visual literacy; graphic novels have new and varying narrative structures; view of culture is provided in a dynamic way; graphic novels can help prompt interdisciplinary studies </a:t>
            </a:r>
            <a:endParaRPr lang="en-US" dirty="0" smtClean="0"/>
          </a:p>
          <a:p>
            <a:endParaRPr lang="en-US" dirty="0"/>
          </a:p>
        </p:txBody>
      </p:sp>
    </p:spTree>
    <p:extLst>
      <p:ext uri="{BB962C8B-B14F-4D97-AF65-F5344CB8AC3E}">
        <p14:creationId xmlns:p14="http://schemas.microsoft.com/office/powerpoint/2010/main" val="386856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CCSS Covered—Reading Literature</a:t>
            </a:r>
            <a:endParaRPr lang="en-US" dirty="0"/>
          </a:p>
        </p:txBody>
      </p:sp>
      <p:sp>
        <p:nvSpPr>
          <p:cNvPr id="3" name="Content Placeholder 2"/>
          <p:cNvSpPr>
            <a:spLocks noGrp="1"/>
          </p:cNvSpPr>
          <p:nvPr>
            <p:ph idx="1"/>
          </p:nvPr>
        </p:nvSpPr>
        <p:spPr/>
        <p:txBody>
          <a:bodyPr>
            <a:normAutofit/>
          </a:bodyPr>
          <a:lstStyle/>
          <a:p>
            <a:r>
              <a:rPr lang="en-US" dirty="0" smtClean="0"/>
              <a:t>RL.11-12.1</a:t>
            </a:r>
          </a:p>
          <a:p>
            <a:pPr lvl="1"/>
            <a:r>
              <a:rPr lang="en-US" sz="1800" dirty="0" smtClean="0"/>
              <a:t>Cite strong and thorough evidence to support analysis of what the text says explicitly as well as inferences drawn from the text, including determining where the text leaves matters uncertain.</a:t>
            </a:r>
          </a:p>
          <a:p>
            <a:r>
              <a:rPr lang="en-US" dirty="0" smtClean="0"/>
              <a:t>RL.11-12.2</a:t>
            </a:r>
          </a:p>
          <a:p>
            <a:pPr lvl="1"/>
            <a:r>
              <a:rPr lang="en-US" sz="1800" dirty="0" smtClean="0"/>
              <a:t>Determine two or more themes or central ideas of a text and analyze their development over the course of a text, including how they interact and build on one another to produce a complex account; provide an objective summary of the text</a:t>
            </a:r>
            <a:endParaRPr lang="en-US" sz="1800" dirty="0"/>
          </a:p>
        </p:txBody>
      </p:sp>
      <p:sp>
        <p:nvSpPr>
          <p:cNvPr id="6" name="Rectangle 5"/>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145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CCSS Covered—Writing </a:t>
            </a:r>
            <a:endParaRPr lang="en-US" dirty="0"/>
          </a:p>
        </p:txBody>
      </p:sp>
      <p:sp>
        <p:nvSpPr>
          <p:cNvPr id="3" name="Content Placeholder 2"/>
          <p:cNvSpPr>
            <a:spLocks noGrp="1"/>
          </p:cNvSpPr>
          <p:nvPr>
            <p:ph idx="1"/>
          </p:nvPr>
        </p:nvSpPr>
        <p:spPr/>
        <p:txBody>
          <a:bodyPr>
            <a:normAutofit/>
          </a:bodyPr>
          <a:lstStyle/>
          <a:p>
            <a:r>
              <a:rPr lang="en-US" dirty="0" smtClean="0"/>
              <a:t>W.11-12.1</a:t>
            </a:r>
          </a:p>
          <a:p>
            <a:pPr lvl="1"/>
            <a:r>
              <a:rPr lang="en-US" dirty="0" smtClean="0"/>
              <a:t>Write arguments to support claims in an analysis of substantive topics or texts, using valid reasoning and relevant and sufficient evidence.</a:t>
            </a:r>
          </a:p>
          <a:p>
            <a:r>
              <a:rPr lang="en-US" dirty="0" smtClean="0"/>
              <a:t>W.11-12.2</a:t>
            </a:r>
          </a:p>
          <a:p>
            <a:pPr lvl="1"/>
            <a:r>
              <a:rPr lang="en-US" dirty="0" smtClean="0"/>
              <a:t>Write informative/explanatory texts to examine and convey complex ideas, concepts, and information clearly and accurately through the effective selection, organization, and analysis of content.</a:t>
            </a:r>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9324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CCSS Covered—Speaking and Listening</a:t>
            </a:r>
            <a:endParaRPr lang="en-US" dirty="0"/>
          </a:p>
        </p:txBody>
      </p:sp>
      <p:sp>
        <p:nvSpPr>
          <p:cNvPr id="3" name="Content Placeholder 2"/>
          <p:cNvSpPr>
            <a:spLocks noGrp="1"/>
          </p:cNvSpPr>
          <p:nvPr>
            <p:ph idx="1"/>
          </p:nvPr>
        </p:nvSpPr>
        <p:spPr/>
        <p:txBody>
          <a:bodyPr/>
          <a:lstStyle/>
          <a:p>
            <a:r>
              <a:rPr lang="en-US" dirty="0" smtClean="0"/>
              <a:t>SL.11-12.5</a:t>
            </a:r>
          </a:p>
          <a:p>
            <a:pPr lvl="1"/>
            <a:r>
              <a:rPr lang="en-US" dirty="0" smtClean="0"/>
              <a:t>Make strategic use of digital media (e.g., textual, graphical, audio, visual, and interactive elements) in presentations to enhance understanding of findings, reasoning, and evidence and to add interest.</a:t>
            </a:r>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5921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Objectives</a:t>
            </a:r>
            <a:endParaRPr lang="en-US" dirty="0"/>
          </a:p>
        </p:txBody>
      </p:sp>
      <p:sp>
        <p:nvSpPr>
          <p:cNvPr id="3" name="Content Placeholder 2"/>
          <p:cNvSpPr>
            <a:spLocks noGrp="1"/>
          </p:cNvSpPr>
          <p:nvPr>
            <p:ph idx="1"/>
          </p:nvPr>
        </p:nvSpPr>
        <p:spPr/>
        <p:txBody>
          <a:bodyPr>
            <a:normAutofit/>
          </a:bodyPr>
          <a:lstStyle/>
          <a:p>
            <a:r>
              <a:rPr lang="en-US" sz="2000" dirty="0" smtClean="0"/>
              <a:t>Students will…</a:t>
            </a:r>
          </a:p>
          <a:p>
            <a:pPr lvl="1"/>
            <a:r>
              <a:rPr lang="en-US" sz="2000" dirty="0" smtClean="0"/>
              <a:t>Make connections across texts and text-types</a:t>
            </a:r>
          </a:p>
          <a:p>
            <a:pPr lvl="1"/>
            <a:r>
              <a:rPr lang="en-US" sz="2000" dirty="0" smtClean="0"/>
              <a:t>Use reading and writing to construct and rationalize a definition of the word “hero” throughout time</a:t>
            </a:r>
          </a:p>
          <a:p>
            <a:pPr lvl="1"/>
            <a:r>
              <a:rPr lang="en-US" sz="2000" dirty="0" smtClean="0"/>
              <a:t>Connect a variety of texts and characters to their own lives and to the lives of others</a:t>
            </a:r>
          </a:p>
          <a:p>
            <a:pPr lvl="1"/>
            <a:r>
              <a:rPr lang="en-US" sz="2000" dirty="0" smtClean="0"/>
              <a:t>Form original arguments and support them using textual evidence</a:t>
            </a:r>
            <a:endParaRPr lang="en-US" sz="2000"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6688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lstStyle/>
          <a:p>
            <a:r>
              <a:rPr lang="en-US" sz="2000" dirty="0" smtClean="0"/>
              <a:t>What is a hero?</a:t>
            </a:r>
          </a:p>
          <a:p>
            <a:r>
              <a:rPr lang="en-US" sz="2000" dirty="0" smtClean="0"/>
              <a:t>What does it mean to be a hero?</a:t>
            </a:r>
          </a:p>
          <a:p>
            <a:pPr lvl="1"/>
            <a:r>
              <a:rPr lang="en-US" sz="2000" dirty="0" smtClean="0"/>
              <a:t>To the hero?</a:t>
            </a:r>
          </a:p>
          <a:p>
            <a:pPr lvl="1"/>
            <a:r>
              <a:rPr lang="en-US" sz="2000" dirty="0" smtClean="0"/>
              <a:t>To others?</a:t>
            </a:r>
          </a:p>
          <a:p>
            <a:r>
              <a:rPr lang="en-US" sz="2000" dirty="0" smtClean="0"/>
              <a:t>How have heroes changed throughout history and literature?</a:t>
            </a:r>
          </a:p>
          <a:p>
            <a:endParaRPr lang="en-US" dirty="0"/>
          </a:p>
        </p:txBody>
      </p:sp>
      <p:sp>
        <p:nvSpPr>
          <p:cNvPr id="4" name="Rectangle 3"/>
          <p:cNvSpPr/>
          <p:nvPr/>
        </p:nvSpPr>
        <p:spPr>
          <a:xfrm>
            <a:off x="8410754" y="-172528"/>
            <a:ext cx="731124" cy="7167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5933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 xmlns:thm15="http://schemas.microsoft.com/office/thememl/2012/main" name="View" id="{BA0EB5A6-F2D4-4F82-977B-64ADEE4A2A69}" vid="{3866257B-E5CE-4C43-9210-F2DE76BE1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1382</TotalTime>
  <Words>1680</Words>
  <Application>Microsoft Office PowerPoint</Application>
  <PresentationFormat>On-screen Show (4:3)</PresentationFormat>
  <Paragraphs>194</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View</vt:lpstr>
      <vt:lpstr>Batman and the Hero Complex: Learning by Conducting Psychoanalysis of Literature and Life</vt:lpstr>
      <vt:lpstr>Our Agenda This Morning</vt:lpstr>
      <vt:lpstr>What Does the Literature Say?</vt:lpstr>
      <vt:lpstr>What Does the Literature Say?</vt:lpstr>
      <vt:lpstr>Sample CCSS Covered—Reading Literature</vt:lpstr>
      <vt:lpstr>Sample CCSS Covered—Writing </vt:lpstr>
      <vt:lpstr>Sample CCSS Covered—Speaking and Listening</vt:lpstr>
      <vt:lpstr>Student Objectives</vt:lpstr>
      <vt:lpstr>Essential Questions</vt:lpstr>
      <vt:lpstr>Our Texts</vt:lpstr>
      <vt:lpstr>Before We Begin Reading</vt:lpstr>
      <vt:lpstr>The Medical Log</vt:lpstr>
      <vt:lpstr>While We’re Reading</vt:lpstr>
      <vt:lpstr>Sample Character Analyses</vt:lpstr>
      <vt:lpstr>Sample Character Analyses</vt:lpstr>
      <vt:lpstr>Sample Character Analyses</vt:lpstr>
      <vt:lpstr>Sample Character Analyses</vt:lpstr>
      <vt:lpstr>Sample Character Analyses</vt:lpstr>
      <vt:lpstr>Sample Character Analyses</vt:lpstr>
      <vt:lpstr>After We Read</vt:lpstr>
      <vt:lpstr>So How do we Assess Learning?</vt:lpstr>
      <vt:lpstr>So What?</vt:lpstr>
      <vt:lpstr>Thank You</vt:lpstr>
    </vt:vector>
  </TitlesOfParts>
  <Company>Millikin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Batman and the Hero Complex: Learning by Conducting Psychoanalysis of Literature and Life</dc:title>
  <dc:creator>Info Tech</dc:creator>
  <cp:lastModifiedBy>Ryle</cp:lastModifiedBy>
  <cp:revision>22</cp:revision>
  <dcterms:created xsi:type="dcterms:W3CDTF">2015-09-28T00:11:31Z</dcterms:created>
  <dcterms:modified xsi:type="dcterms:W3CDTF">2015-10-05T23:19:12Z</dcterms:modified>
</cp:coreProperties>
</file>